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84" r:id="rId6"/>
    <p:sldId id="260" r:id="rId7"/>
    <p:sldId id="285" r:id="rId8"/>
    <p:sldId id="286" r:id="rId9"/>
    <p:sldId id="288" r:id="rId10"/>
    <p:sldId id="287" r:id="rId11"/>
    <p:sldId id="282" r:id="rId12"/>
    <p:sldId id="261" r:id="rId13"/>
    <p:sldId id="269" r:id="rId14"/>
    <p:sldId id="289" r:id="rId15"/>
    <p:sldId id="272" r:id="rId16"/>
    <p:sldId id="268" r:id="rId17"/>
    <p:sldId id="263" r:id="rId18"/>
    <p:sldId id="262" r:id="rId19"/>
    <p:sldId id="276" r:id="rId20"/>
    <p:sldId id="278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78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0CEB1-C372-475C-9315-91DA0F17885B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ABF99-22B4-4FAA-AB5C-4F79BF4286B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FEFF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351B017-F7A6-48F2-A64D-D0715516AD2A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06508F-881B-42C2-8069-59A022E8FE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Мы за зож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636912"/>
            <a:ext cx="4752528" cy="346635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96944" cy="2376264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</a:rPr>
              <a:t>5</a:t>
            </a:r>
            <a:r>
              <a:rPr lang="en-US" sz="4400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ПРАВИЛ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ЗДОРОВОГО ОБРАЗА ЖИЗНИ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4716016" y="6309320"/>
            <a:ext cx="4211960" cy="404664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Средняя школа № 35 г.Каменск-Уральский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8784976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0" i="1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ЗОЖ </a:t>
            </a:r>
            <a:r>
              <a:rPr lang="ru-RU" sz="3600" b="0" dirty="0" smtClean="0">
                <a:solidFill>
                  <a:srgbClr val="002060"/>
                </a:solidFill>
              </a:rPr>
              <a:t>–  образ жизни человека,  направленный на сохранение и улучшение здоровья и профилактику заболеваний.</a:t>
            </a:r>
            <a:r>
              <a:rPr lang="ru-RU" sz="3100" b="0" i="1" dirty="0" smtClean="0">
                <a:solidFill>
                  <a:srgbClr val="002060"/>
                </a:solidFill>
              </a:rPr>
              <a:t/>
            </a:r>
            <a:br>
              <a:rPr lang="ru-RU" sz="3100" b="0" i="1" dirty="0" smtClean="0">
                <a:solidFill>
                  <a:srgbClr val="002060"/>
                </a:solidFill>
              </a:rPr>
            </a:br>
            <a:r>
              <a:rPr lang="ru-RU" sz="3100" b="0" i="1" dirty="0" smtClean="0">
                <a:solidFill>
                  <a:srgbClr val="002060"/>
                </a:solidFill>
              </a:rPr>
              <a:t/>
            </a:r>
            <a:br>
              <a:rPr lang="ru-RU" sz="3100" b="0" i="1" dirty="0" smtClean="0">
                <a:solidFill>
                  <a:srgbClr val="002060"/>
                </a:solidFill>
              </a:rPr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endParaRPr lang="ru-RU" sz="2000" dirty="0"/>
          </a:p>
        </p:txBody>
      </p:sp>
      <p:pic>
        <p:nvPicPr>
          <p:cNvPr id="6" name="Picture 2" descr="http://xn--45-jlcd8aogi1b.xn--p1ai/wp-content/uploads/2016/04/107610777riczonv4y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/>
        </p:blipFill>
        <p:spPr bwMode="auto">
          <a:xfrm>
            <a:off x="3131840" y="2356947"/>
            <a:ext cx="5863534" cy="45010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Составляющие</a:t>
            </a:r>
            <a:r>
              <a:rPr lang="ru-RU" sz="3600" i="1" dirty="0" smtClean="0">
                <a:solidFill>
                  <a:srgbClr val="002060"/>
                </a:solidFill>
              </a:rPr>
              <a:t>    </a:t>
            </a:r>
            <a:br>
              <a:rPr lang="ru-RU" sz="3600" i="1" dirty="0" smtClean="0">
                <a:solidFill>
                  <a:srgbClr val="002060"/>
                </a:solidFill>
              </a:rPr>
            </a:br>
            <a:r>
              <a:rPr lang="ru-RU" sz="3600" i="1" dirty="0" smtClean="0">
                <a:solidFill>
                  <a:srgbClr val="002060"/>
                </a:solidFill>
              </a:rPr>
              <a:t>                      </a:t>
            </a:r>
            <a:r>
              <a:rPr lang="ru-RU" sz="3600" dirty="0" smtClean="0">
                <a:solidFill>
                  <a:srgbClr val="002060"/>
                </a:solidFill>
              </a:rPr>
              <a:t>здоровья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539552" y="908720"/>
            <a:ext cx="2736304" cy="1296144"/>
          </a:xfrm>
          <a:prstGeom prst="cloudCallout">
            <a:avLst>
              <a:gd name="adj1" fmla="val 73840"/>
              <a:gd name="adj2" fmla="val 11176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Режим дня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323528" y="2348880"/>
            <a:ext cx="2808312" cy="1512168"/>
          </a:xfrm>
          <a:prstGeom prst="cloudCallout">
            <a:avLst>
              <a:gd name="adj1" fmla="val 62050"/>
              <a:gd name="adj2" fmla="val 725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Питание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539552" y="4725144"/>
            <a:ext cx="3262049" cy="1390321"/>
          </a:xfrm>
          <a:prstGeom prst="cloudCallout">
            <a:avLst>
              <a:gd name="adj1" fmla="val 66648"/>
              <a:gd name="adj2" fmla="val -6146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Отсутствие вредных привычек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6012160" y="836712"/>
            <a:ext cx="2880320" cy="1522398"/>
          </a:xfrm>
          <a:prstGeom prst="cloudCallout">
            <a:avLst>
              <a:gd name="adj1" fmla="val -77171"/>
              <a:gd name="adj2" fmla="val 5580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Физическая активность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6012160" y="2636912"/>
            <a:ext cx="2808312" cy="1728192"/>
          </a:xfrm>
          <a:prstGeom prst="cloudCallout">
            <a:avLst>
              <a:gd name="adj1" fmla="val -52131"/>
              <a:gd name="adj2" fmla="val 1132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Профилактика болезней -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закаливание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Выноска-облако 11"/>
          <p:cNvSpPr/>
          <p:nvPr/>
        </p:nvSpPr>
        <p:spPr>
          <a:xfrm>
            <a:off x="5292080" y="4797152"/>
            <a:ext cx="3600400" cy="1728192"/>
          </a:xfrm>
          <a:prstGeom prst="cloudCallout">
            <a:avLst>
              <a:gd name="adj1" fmla="val -58996"/>
              <a:gd name="adj2" fmla="val -5561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Благоприятная обстановка в семье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Picture 2" descr="http://dzschool13.3dn.ru/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2607479" cy="25997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24936" cy="288032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 smtClean="0">
                <a:solidFill>
                  <a:srgbClr val="002060"/>
                </a:solidFill>
              </a:rPr>
              <a:t>Режим дня – </a:t>
            </a:r>
            <a:r>
              <a:rPr lang="ru-RU" sz="3200" i="1" dirty="0" smtClean="0">
                <a:solidFill>
                  <a:srgbClr val="002060"/>
                </a:solidFill>
              </a:rPr>
              <a:t>это  размеренный           </a:t>
            </a:r>
            <a:br>
              <a:rPr lang="ru-RU" sz="3200" i="1" dirty="0" smtClean="0">
                <a:solidFill>
                  <a:srgbClr val="002060"/>
                </a:solidFill>
              </a:rPr>
            </a:br>
            <a:r>
              <a:rPr lang="ru-RU" sz="3200" i="1" dirty="0" smtClean="0">
                <a:solidFill>
                  <a:srgbClr val="002060"/>
                </a:solidFill>
              </a:rPr>
              <a:t>         распорядок действий на день</a:t>
            </a:r>
            <a:endParaRPr lang="ru-RU" sz="3200" i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User\Desktop\Примерный режим дн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124744"/>
            <a:ext cx="9144001" cy="5733256"/>
          </a:xfrm>
          <a:prstGeom prst="rect">
            <a:avLst/>
          </a:prstGeom>
          <a:noFill/>
        </p:spPr>
      </p:pic>
      <p:pic>
        <p:nvPicPr>
          <p:cNvPr id="1026" name="Picture 2" descr="C:\Users\User\Desktop\режим дня школьни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25658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Во сне клетки мозга восстанавливают свою работоспособность, создавая при просыпании чувство свежести, бодрости и прилив энергии. </a:t>
            </a:r>
          </a:p>
          <a:p>
            <a:pPr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Мы подготовили для вас 6 советов, выполняя </a:t>
            </a:r>
            <a:r>
              <a:rPr lang="ru-RU" sz="2800" dirty="0" smtClean="0">
                <a:solidFill>
                  <a:srgbClr val="002060"/>
                </a:solidFill>
              </a:rPr>
              <a:t>их, </a:t>
            </a:r>
            <a:r>
              <a:rPr lang="ru-RU" sz="2800" dirty="0" smtClean="0">
                <a:solidFill>
                  <a:srgbClr val="002060"/>
                </a:solidFill>
              </a:rPr>
              <a:t>вы будете спать крепко и просыпаться выспавшимися и полными сил!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ЗДОРОВЫЙ СОН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7992888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Как готовиться ко сну?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555776" y="2636912"/>
            <a:ext cx="6408712" cy="38164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/>
              <a:t>СОВЕТ 2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Перед сном сходи на прогулку,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это позволит тебе снять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напряжение, накопленное за весь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день. А потом обязательно прими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тёплый душ!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Тогда сон будет спокойным и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крепким..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</a:t>
            </a:r>
            <a:endParaRPr lang="ru-RU" sz="2800" dirty="0" smtClean="0">
              <a:solidFill>
                <a:srgbClr val="002060"/>
              </a:solidFill>
            </a:endParaRPr>
          </a:p>
        </p:txBody>
      </p:sp>
      <p:sp>
        <p:nvSpPr>
          <p:cNvPr id="5" name="Содержимое 8"/>
          <p:cNvSpPr txBox="1">
            <a:spLocks/>
          </p:cNvSpPr>
          <p:nvPr/>
        </p:nvSpPr>
        <p:spPr>
          <a:xfrm>
            <a:off x="251520" y="1124744"/>
            <a:ext cx="6840760" cy="151216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СОВЕТ 1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Обязательно ложись спать и</a:t>
            </a:r>
            <a:endParaRPr lang="ru-RU" sz="2800" noProof="0" dirty="0" smtClean="0">
              <a:solidFill>
                <a:srgbClr val="002060"/>
              </a:solidFill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просыпайся в одно и то же время.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08912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Как готовиться ко сну?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195736" y="3933056"/>
            <a:ext cx="6624736" cy="24482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/>
              <a:t>СОВЕТ 4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Теплое молоко перед сном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поможет успокоить перед сном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нервную систему и сделает ваш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сон крепким!</a:t>
            </a:r>
          </a:p>
        </p:txBody>
      </p:sp>
      <p:sp>
        <p:nvSpPr>
          <p:cNvPr id="5" name="Содержимое 8"/>
          <p:cNvSpPr txBox="1">
            <a:spLocks/>
          </p:cNvSpPr>
          <p:nvPr/>
        </p:nvSpPr>
        <p:spPr>
          <a:xfrm>
            <a:off x="395536" y="980728"/>
            <a:ext cx="6840760" cy="216024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СОВЕТ 3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НЕ стоит смотреть перед сном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страшные фильмы и читать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волнующие книги. Все это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будоражит мозг, потом трудно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успокоиться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08912" cy="8640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Как готовиться ко сну?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2051720" y="4437112"/>
            <a:ext cx="6624736" cy="1800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/>
              <a:t>СОВЕТ 6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Ложитесь спать в темноте и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тишине!   Перед сном обязательно проветривай комнату!</a:t>
            </a:r>
          </a:p>
        </p:txBody>
      </p:sp>
      <p:sp>
        <p:nvSpPr>
          <p:cNvPr id="5" name="Содержимое 8"/>
          <p:cNvSpPr txBox="1">
            <a:spLocks/>
          </p:cNvSpPr>
          <p:nvPr/>
        </p:nvSpPr>
        <p:spPr>
          <a:xfrm>
            <a:off x="395536" y="980728"/>
            <a:ext cx="7344816" cy="331236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СОВЕТ 5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НЕ ешь на ночь! Ужинать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рекомендуется за один-два часа до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сна. Иначе желудку вместо отдыха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придется изо всех сил трудиться,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чтобы  переварить весь плотный ужин!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Поэтому тяжело заснуть!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25192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Твой организм  активно растет, поэтому тебе необходимо разнообразное и сбалансированное питание!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Ты учишься и твой организм работает умственно и физически!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dirty="0" smtClean="0">
                <a:solidFill>
                  <a:srgbClr val="002060"/>
                </a:solidFill>
              </a:rPr>
              <a:t>От здорового питания зависит самочувствие и иммунитет! 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Для чего нужно здоровое питание в школьном возрасте?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200650"/>
            <a:ext cx="18383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5589240"/>
            <a:ext cx="1296144" cy="106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9412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ВОПРОС!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03244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Что полезнее:</a:t>
            </a: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Съесть 1 яблоко ( или другой фрукт) или выпить 1 стакан яблочного сока?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99412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ПРАВИЛЬНЫЙ ОТВЕТ: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0324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                     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Съесть яблоко!</a:t>
            </a:r>
          </a:p>
          <a:p>
            <a:pPr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Свежие фрукты предпочтительнее соков, так как в них </a:t>
            </a:r>
            <a:r>
              <a:rPr lang="ru-RU" sz="2800" dirty="0" smtClean="0">
                <a:solidFill>
                  <a:srgbClr val="002060"/>
                </a:solidFill>
              </a:rPr>
              <a:t>сохраняются </a:t>
            </a:r>
            <a:r>
              <a:rPr lang="ru-RU" sz="2800" dirty="0" smtClean="0">
                <a:solidFill>
                  <a:srgbClr val="002060"/>
                </a:solidFill>
              </a:rPr>
              <a:t>все полезные вещества, а также содержится </a:t>
            </a:r>
            <a:r>
              <a:rPr lang="ru-RU" sz="2800" dirty="0" smtClean="0">
                <a:solidFill>
                  <a:srgbClr val="002060"/>
                </a:solidFill>
              </a:rPr>
              <a:t>значительно меньше </a:t>
            </a:r>
            <a:r>
              <a:rPr lang="ru-RU" sz="2800" dirty="0" smtClean="0">
                <a:solidFill>
                  <a:srgbClr val="002060"/>
                </a:solidFill>
              </a:rPr>
              <a:t>сахара!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олезное вредное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User\Desktop\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7528" y="4509120"/>
            <a:ext cx="4056471" cy="2348880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Движение – это жизнь!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3075" name="Picture 3" descr="C:\Users\User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54352"/>
            <a:ext cx="3605471" cy="2403648"/>
          </a:xfrm>
          <a:prstGeom prst="rect">
            <a:avLst/>
          </a:prstGeom>
          <a:noFill/>
        </p:spPr>
      </p:pic>
      <p:pic>
        <p:nvPicPr>
          <p:cNvPr id="3078" name="Picture 6" descr="C:\Users\User\Desktop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2636912"/>
            <a:ext cx="3847356" cy="2564904"/>
          </a:xfrm>
          <a:prstGeom prst="rect">
            <a:avLst/>
          </a:prstGeom>
          <a:noFill/>
        </p:spPr>
      </p:pic>
      <p:pic>
        <p:nvPicPr>
          <p:cNvPr id="3076" name="Picture 4" descr="C:\Users\User\Desktop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0688"/>
            <a:ext cx="3779912" cy="2513641"/>
          </a:xfrm>
          <a:prstGeom prst="rect">
            <a:avLst/>
          </a:prstGeom>
          <a:noFill/>
        </p:spPr>
      </p:pic>
      <p:pic>
        <p:nvPicPr>
          <p:cNvPr id="3074" name="Picture 2" descr="C:\Users\User\Desktop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5758" y="620688"/>
            <a:ext cx="4228242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Школьнику нужно двигаться не менее 60 минут в день.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Движение улучшает сердечную и дыхательную систему, поддерживает нормальный вес, улучшает цвет кожи и многое другое..</a:t>
            </a:r>
          </a:p>
          <a:p>
            <a:pPr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sz="25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2500" dirty="0" smtClean="0">
                <a:solidFill>
                  <a:srgbClr val="C00000"/>
                </a:solidFill>
              </a:rPr>
              <a:t>Для поддержания организма в тонусе рекомендуется делать зарядку каждый день!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Физическая</a:t>
            </a:r>
            <a:r>
              <a:rPr lang="ru-RU" dirty="0" smtClean="0"/>
              <a:t> </a:t>
            </a:r>
            <a:r>
              <a:rPr lang="ru-RU" sz="3600" dirty="0" smtClean="0"/>
              <a:t>активность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дети и спорт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803809"/>
            <a:ext cx="3275856" cy="2054191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24744"/>
            <a:ext cx="8568952" cy="4608512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600" dirty="0" smtClean="0">
                <a:solidFill>
                  <a:srgbClr val="002060"/>
                </a:solidFill>
              </a:rPr>
              <a:t>Выбирай то, что нравится тебе. Лучше заниматься тем, что нравится- это позволит достичь лучших результатов.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Выбирай время так, чтобы занятия спортом стали  хорошей привычкой!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600" dirty="0" smtClean="0">
                <a:solidFill>
                  <a:srgbClr val="002060"/>
                </a:solidFill>
              </a:rPr>
              <a:t> Найди себе друзей по секции, будет интереснее!</a:t>
            </a:r>
          </a:p>
          <a:p>
            <a:pPr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Как полюбить спорт?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332656"/>
            <a:ext cx="1152128" cy="94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если хочешь быть здоров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30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i="1" dirty="0" smtClean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ru-RU" sz="4400" dirty="0" smtClean="0">
                <a:solidFill>
                  <a:schemeClr val="tx1"/>
                </a:solidFill>
                <a:cs typeface="Times New Roman" pitchFamily="18" charset="0"/>
              </a:rPr>
              <a:t>закаляйся!</a:t>
            </a:r>
            <a:r>
              <a:rPr lang="ru-RU" sz="4000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i="1" dirty="0"/>
          </a:p>
        </p:txBody>
      </p:sp>
      <p:pic>
        <p:nvPicPr>
          <p:cNvPr id="4" name="Picture 5" descr="C:\Users\мв\Pictures\zakalivan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251643">
            <a:off x="151364" y="1260958"/>
            <a:ext cx="4279452" cy="320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svadbuzz.ru/sites/default/files/imagecache/photo-big/users/1/photo/2016/218/EiXko9864L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12776"/>
            <a:ext cx="5080230" cy="2422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6" name="Picture 3" descr="C:\Users\мв\Pictures\104281690_4950316_3547436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238">
            <a:off x="3362250" y="3817517"/>
            <a:ext cx="3735358" cy="292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381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Вредным привычкам   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                         –  СКАЖЕМ НЕТ!</a:t>
            </a:r>
            <a:r>
              <a:rPr lang="ru-RU" sz="4400" dirty="0" smtClean="0">
                <a:solidFill>
                  <a:srgbClr val="002060"/>
                </a:solidFill>
              </a:rPr>
              <a:t/>
            </a:r>
            <a:br>
              <a:rPr lang="ru-RU" sz="4400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100" name="Picture 4" descr="C:\Users\User\Desktop\Без вредных привычек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9693"/>
            <a:ext cx="9036496" cy="54383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2646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Интернет-зависимость</a:t>
            </a:r>
            <a:r>
              <a:rPr lang="ru-RU" dirty="0" smtClean="0">
                <a:solidFill>
                  <a:srgbClr val="002060"/>
                </a:solidFill>
              </a:rPr>
              <a:t> – </a:t>
            </a:r>
            <a:r>
              <a:rPr lang="ru-RU" sz="2400" dirty="0" smtClean="0">
                <a:solidFill>
                  <a:srgbClr val="002060"/>
                </a:solidFill>
              </a:rPr>
              <a:t>это расстройство в психике, когда человек не может выйти из сети или он постоянно думает о том, как побыстрее войти туда.</a:t>
            </a:r>
          </a:p>
          <a:p>
            <a:pPr>
              <a:buNone/>
            </a:pPr>
            <a:endParaRPr lang="ru-RU" sz="1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Как с этим бороться?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-Начать общаться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с одноклассниками и ребятами во дворе,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играть вместе в дворовые игры, кататься на велосипеде, ходить в кино..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-ограничить время пребывания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в играх до 1,5 часов,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и в выходные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до 4х часов, и четко соблюдать </a:t>
            </a:r>
          </a:p>
          <a:p>
            <a:pPr>
              <a:buNone/>
            </a:pPr>
            <a:r>
              <a:rPr lang="ru-RU" sz="2500" dirty="0" smtClean="0">
                <a:solidFill>
                  <a:srgbClr val="002060"/>
                </a:solidFill>
              </a:rPr>
              <a:t>       этому правилу.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628800"/>
            <a:ext cx="1728192" cy="1757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 descr="C:\Users\User\Desktop\интернет зависимость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6104" y="4470104"/>
            <a:ext cx="2387896" cy="2387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5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33670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5 правил ЗОЖ</a:t>
            </a: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придерживайся здорового питания!</a:t>
            </a:r>
          </a:p>
          <a:p>
            <a:pPr>
              <a:lnSpc>
                <a:spcPct val="120000"/>
              </a:lnSpc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соблюдай режим дня!</a:t>
            </a:r>
          </a:p>
          <a:p>
            <a:pPr>
              <a:lnSpc>
                <a:spcPct val="120000"/>
              </a:lnSpc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ежедневно  делай зарядку и двигайся!</a:t>
            </a:r>
          </a:p>
          <a:p>
            <a:pPr>
              <a:lnSpc>
                <a:spcPct val="120000"/>
              </a:lnSpc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исключи вредные привычки!</a:t>
            </a:r>
          </a:p>
          <a:p>
            <a:pPr>
              <a:lnSpc>
                <a:spcPct val="120000"/>
              </a:lnSpc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живи в гармонии с собой и о          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окружающими!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2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1072109" cy="1072109"/>
          </a:xfrm>
          <a:prstGeom prst="rect">
            <a:avLst/>
          </a:prstGeom>
          <a:noFill/>
        </p:spPr>
      </p:pic>
      <p:pic>
        <p:nvPicPr>
          <p:cNvPr id="5" name="Picture 2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1072109" cy="1072109"/>
          </a:xfrm>
          <a:prstGeom prst="rect">
            <a:avLst/>
          </a:prstGeom>
          <a:noFill/>
        </p:spPr>
      </p:pic>
      <p:pic>
        <p:nvPicPr>
          <p:cNvPr id="6" name="Picture 2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869160"/>
            <a:ext cx="1072109" cy="1072109"/>
          </a:xfrm>
          <a:prstGeom prst="rect">
            <a:avLst/>
          </a:prstGeom>
          <a:noFill/>
        </p:spPr>
      </p:pic>
      <p:pic>
        <p:nvPicPr>
          <p:cNvPr id="7" name="Picture 2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1072109" cy="1072109"/>
          </a:xfrm>
          <a:prstGeom prst="rect">
            <a:avLst/>
          </a:prstGeom>
          <a:noFill/>
        </p:spPr>
      </p:pic>
      <p:pic>
        <p:nvPicPr>
          <p:cNvPr id="8" name="Picture 2" descr="C:\Users\User\Desktop\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08920"/>
            <a:ext cx="1072109" cy="10721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фото-здоровь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51" y="0"/>
            <a:ext cx="9289122" cy="6957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645</TotalTime>
  <Words>547</Words>
  <Application>Microsoft Office PowerPoint</Application>
  <PresentationFormat>Экран (4:3)</PresentationFormat>
  <Paragraphs>104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5 ПРАВИЛ  ЗДОРОВОГО ОБРАЗА ЖИЗНИ</vt:lpstr>
      <vt:lpstr> ЗОЖ –  образ жизни человека,  направленный на сохранение и улучшение здоровья и профилактику заболеваний.   </vt:lpstr>
      <vt:lpstr>Составляющие                           здоровья</vt:lpstr>
      <vt:lpstr>Режим дня – это  размеренный                     распорядок действий на день</vt:lpstr>
      <vt:lpstr>ЗДОРОВЫЙ СОН</vt:lpstr>
      <vt:lpstr>Как готовиться ко сну?</vt:lpstr>
      <vt:lpstr>Как готовиться ко сну?</vt:lpstr>
      <vt:lpstr>Как готовиться ко сну?</vt:lpstr>
      <vt:lpstr>Для чего нужно здоровое питание в школьном возрасте?</vt:lpstr>
      <vt:lpstr>ВОПРОС! </vt:lpstr>
      <vt:lpstr>ПРАВИЛЬНЫЙ ОТВЕТ: </vt:lpstr>
      <vt:lpstr>Слайд 12</vt:lpstr>
      <vt:lpstr>Движение – это жизнь!</vt:lpstr>
      <vt:lpstr>Физическая активность</vt:lpstr>
      <vt:lpstr>Как полюбить спорт?</vt:lpstr>
      <vt:lpstr>Слайд 16</vt:lpstr>
      <vt:lpstr>- закаляйся! </vt:lpstr>
      <vt:lpstr> Вредным привычкам                             –  СКАЖЕМ НЕТ! 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INSAR</dc:creator>
  <cp:lastModifiedBy>User</cp:lastModifiedBy>
  <cp:revision>98</cp:revision>
  <dcterms:created xsi:type="dcterms:W3CDTF">2021-04-09T04:28:21Z</dcterms:created>
  <dcterms:modified xsi:type="dcterms:W3CDTF">2026-09-04T03:41:19Z</dcterms:modified>
</cp:coreProperties>
</file>